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9" r:id="rId7"/>
    <p:sldId id="270" r:id="rId8"/>
    <p:sldId id="263" r:id="rId9"/>
    <p:sldId id="271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mitry Kramar" initials="DK" lastIdx="8" clrIdx="0">
    <p:extLst/>
  </p:cmAuthor>
  <p:cmAuthor id="2" name="savinykh" initials="s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F810"/>
    <a:srgbClr val="A3F2FD"/>
    <a:srgbClr val="A5F1C4"/>
    <a:srgbClr val="7DEBAA"/>
    <a:srgbClr val="3FE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84" autoAdjust="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930D7-2BA0-4795-B1B8-BA2639A91664}" type="datetimeFigureOut">
              <a:rPr lang="ru-RU" smtClean="0"/>
              <a:t>31.03.2016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39705-9407-46A7-8152-9506E7AD19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5467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Apache</a:t>
            </a:r>
            <a:r>
              <a:rPr lang="ru-RU" dirty="0" smtClean="0"/>
              <a:t> </a:t>
            </a:r>
            <a:r>
              <a:rPr lang="ru-RU" dirty="0" err="1" smtClean="0"/>
              <a:t>ServiceMix</a:t>
            </a:r>
            <a:r>
              <a:rPr lang="ru-RU" dirty="0" smtClean="0"/>
              <a:t>. Опыт внедрения и эксплуатации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39705-9407-46A7-8152-9506E7AD19EB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3846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Этот слайд 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39705-9407-46A7-8152-9506E7AD19EB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340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Кратко</a:t>
            </a:r>
            <a:r>
              <a:rPr lang="ru-RU" baseline="0" dirty="0" smtClean="0"/>
              <a:t> из истории: Внедрение интеграционной </a:t>
            </a:r>
            <a:r>
              <a:rPr lang="ru-RU" baseline="0" dirty="0" smtClean="0"/>
              <a:t>платформы </a:t>
            </a:r>
            <a:r>
              <a:rPr lang="ru-RU" baseline="0" dirty="0" smtClean="0"/>
              <a:t>на базе промышленного решения было в 2008 г.</a:t>
            </a:r>
          </a:p>
          <a:p>
            <a:r>
              <a:rPr lang="ru-RU" baseline="0" dirty="0" smtClean="0"/>
              <a:t>Тогда не было ни опыта, ни понимания – как надо делать правильно. Соответственно сейчас вышли на то, что подключение новых систем, новых потоков – вызывает значительные усилия, риск </a:t>
            </a:r>
            <a:r>
              <a:rPr lang="ru-RU" baseline="0" dirty="0" smtClean="0"/>
              <a:t>по производительности </a:t>
            </a:r>
            <a:r>
              <a:rPr lang="ru-RU" baseline="0" dirty="0" smtClean="0"/>
              <a:t>и отказоустойчивости. </a:t>
            </a:r>
          </a:p>
          <a:p>
            <a:r>
              <a:rPr lang="ru-RU" baseline="0" dirty="0" smtClean="0"/>
              <a:t> В любом случае – надо было пересматривать архитектуру решения.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Дополнительно, «благодаря» кризису – стоимость лицензий и сопровождения </a:t>
            </a:r>
            <a:r>
              <a:rPr lang="ru-RU" baseline="0" dirty="0" err="1" smtClean="0"/>
              <a:t>проприетарного</a:t>
            </a:r>
            <a:r>
              <a:rPr lang="ru-RU" baseline="0" dirty="0" smtClean="0"/>
              <a:t> ПО стала существенно выше.</a:t>
            </a:r>
          </a:p>
          <a:p>
            <a:endParaRPr lang="ru-RU" baseline="0" dirty="0" smtClean="0"/>
          </a:p>
          <a:p>
            <a:r>
              <a:rPr lang="ru-RU" baseline="0" dirty="0" smtClean="0"/>
              <a:t>Эти 2 предпосылки способствовали старту проекта по выбору решения на базе СПО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39705-9407-46A7-8152-9506E7AD19EB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4010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Предварительно</a:t>
            </a:r>
            <a:r>
              <a:rPr lang="ru-RU" baseline="0" dirty="0" smtClean="0"/>
              <a:t> для себя оценили несколько ключевых критериев,  по которым выбирали решения.</a:t>
            </a:r>
          </a:p>
          <a:p>
            <a:r>
              <a:rPr lang="ru-RU" baseline="0" dirty="0" smtClean="0"/>
              <a:t>Они на слайде.</a:t>
            </a:r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39705-9407-46A7-8152-9506E7AD19EB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104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Смотрели</a:t>
            </a:r>
            <a:r>
              <a:rPr lang="ru-RU" baseline="0" dirty="0" smtClean="0"/>
              <a:t> не все варианты, а только те, которые наиболее часто упоминались в статьях и обзорах.</a:t>
            </a:r>
          </a:p>
          <a:p>
            <a:r>
              <a:rPr lang="ru-RU" baseline="0" dirty="0" smtClean="0"/>
              <a:t>Перечень явно не полный, но целью и не являлось масштабное исследование вариантов – указанные на слайде попали в наш </a:t>
            </a:r>
            <a:r>
              <a:rPr lang="en-US" baseline="0" dirty="0" smtClean="0"/>
              <a:t>short-list</a:t>
            </a:r>
            <a:endParaRPr lang="ru-RU" baseline="0" dirty="0" smtClean="0"/>
          </a:p>
          <a:p>
            <a:endParaRPr lang="ru-RU" dirty="0" smtClean="0"/>
          </a:p>
          <a:p>
            <a:r>
              <a:rPr lang="ru-RU" dirty="0" smtClean="0"/>
              <a:t>Кратко: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MULE </a:t>
            </a:r>
            <a:r>
              <a:rPr lang="ru-RU" baseline="0" dirty="0" smtClean="0"/>
              <a:t>оказался платным (часть функций)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WSO2</a:t>
            </a:r>
            <a:r>
              <a:rPr lang="ru-RU" baseline="0" dirty="0" smtClean="0"/>
              <a:t> – в базовой версии возможностей меньше, чем у прочих. В частности (как мы выявили при нашем изучении) – транспортной системы  «в коробке» не оказалось. Например, можно использовать от </a:t>
            </a:r>
            <a:r>
              <a:rPr lang="en-US" baseline="0" dirty="0" smtClean="0"/>
              <a:t>Apache </a:t>
            </a:r>
            <a:r>
              <a:rPr lang="ru-RU" baseline="0" dirty="0" smtClean="0"/>
              <a:t>тот же компонент </a:t>
            </a:r>
            <a:r>
              <a:rPr lang="en-US" baseline="0" dirty="0" smtClean="0"/>
              <a:t>Active MQ – </a:t>
            </a:r>
            <a:r>
              <a:rPr lang="ru-RU" baseline="0" dirty="0" smtClean="0"/>
              <a:t>но это уже другой продукт.   Не хотелось </a:t>
            </a:r>
            <a:r>
              <a:rPr lang="ru-RU" baseline="0" dirty="0" err="1" smtClean="0"/>
              <a:t>заниматья</a:t>
            </a:r>
            <a:r>
              <a:rPr lang="ru-RU" baseline="0" dirty="0" smtClean="0"/>
              <a:t> самостоятельной стыковкой 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Системы </a:t>
            </a:r>
            <a:r>
              <a:rPr lang="en-US" baseline="0" dirty="0" smtClean="0"/>
              <a:t>JBOSS Fuse </a:t>
            </a:r>
            <a:r>
              <a:rPr lang="ru-RU" baseline="0" dirty="0" smtClean="0"/>
              <a:t>и </a:t>
            </a:r>
            <a:r>
              <a:rPr lang="en-US" baseline="0" dirty="0" err="1" smtClean="0"/>
              <a:t>Talend</a:t>
            </a:r>
            <a:r>
              <a:rPr lang="en-US" baseline="0" dirty="0" smtClean="0"/>
              <a:t> </a:t>
            </a:r>
            <a:r>
              <a:rPr lang="ru-RU" baseline="0" dirty="0" smtClean="0"/>
              <a:t>базируются на </a:t>
            </a:r>
            <a:r>
              <a:rPr lang="en-US" baseline="0" dirty="0" smtClean="0"/>
              <a:t>Apache </a:t>
            </a:r>
            <a:r>
              <a:rPr lang="en-US" baseline="0" dirty="0" err="1" smtClean="0"/>
              <a:t>ServiceMix</a:t>
            </a:r>
            <a:r>
              <a:rPr lang="en-US" baseline="0" dirty="0" smtClean="0"/>
              <a:t>.</a:t>
            </a:r>
          </a:p>
          <a:p>
            <a:pPr marL="0" indent="0">
              <a:buNone/>
            </a:pPr>
            <a:r>
              <a:rPr lang="ru-RU" baseline="0" dirty="0" smtClean="0"/>
              <a:t>     В итоге мы для себя приняли решение – </a:t>
            </a:r>
            <a:r>
              <a:rPr lang="en-US" baseline="0" dirty="0" smtClean="0"/>
              <a:t>Apache</a:t>
            </a:r>
            <a:r>
              <a:rPr lang="ru-RU" baseline="0" dirty="0" smtClean="0"/>
              <a:t>, т.е. посмотреть и </a:t>
            </a:r>
            <a:r>
              <a:rPr lang="ru-RU" baseline="0" dirty="0" err="1" smtClean="0"/>
              <a:t>поразбираться</a:t>
            </a:r>
            <a:r>
              <a:rPr lang="ru-RU" baseline="0" dirty="0" smtClean="0"/>
              <a:t> с корневым продуктом.</a:t>
            </a:r>
          </a:p>
          <a:p>
            <a:pPr marL="0" indent="0">
              <a:buNone/>
            </a:pPr>
            <a:r>
              <a:rPr lang="ru-RU" baseline="0" dirty="0" smtClean="0"/>
              <a:t>      Как потом выяснили позднее – перейти на продукты </a:t>
            </a:r>
            <a:r>
              <a:rPr lang="en-US" baseline="0" dirty="0" err="1" smtClean="0"/>
              <a:t>JBossFuse</a:t>
            </a:r>
            <a:r>
              <a:rPr lang="ru-RU" baseline="0" dirty="0" smtClean="0"/>
              <a:t>/</a:t>
            </a:r>
            <a:r>
              <a:rPr lang="en-US" baseline="0" dirty="0" err="1" smtClean="0"/>
              <a:t>Talend</a:t>
            </a:r>
            <a:r>
              <a:rPr lang="en-US" baseline="0" dirty="0" smtClean="0"/>
              <a:t> </a:t>
            </a:r>
            <a:r>
              <a:rPr lang="ru-RU" baseline="0" dirty="0" smtClean="0"/>
              <a:t>не является проблемой, а вот обратный переход уже не так прост.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* </a:t>
            </a:r>
            <a:r>
              <a:rPr lang="en-US" dirty="0" smtClean="0"/>
              <a:t>MULE </a:t>
            </a:r>
            <a:r>
              <a:rPr lang="ru-RU" dirty="0" smtClean="0"/>
              <a:t>фактически оказался платный </a:t>
            </a:r>
            <a:r>
              <a:rPr lang="en-US" dirty="0" smtClean="0"/>
              <a:t>https://www.mulesoft.org/mulesoft-products-and-licensing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39705-9407-46A7-8152-9506E7AD19EB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2593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П.1 – описание</a:t>
            </a:r>
            <a:r>
              <a:rPr lang="ru-RU" baseline="0" dirty="0" smtClean="0"/>
              <a:t> прямо на слайде</a:t>
            </a:r>
          </a:p>
          <a:p>
            <a:r>
              <a:rPr lang="ru-RU" baseline="0" dirty="0" smtClean="0"/>
              <a:t>П.2. – можно добавить – итого порядка 5.5 </a:t>
            </a:r>
            <a:r>
              <a:rPr lang="ru-RU" baseline="0" dirty="0" err="1" smtClean="0"/>
              <a:t>тыс</a:t>
            </a:r>
            <a:r>
              <a:rPr lang="ru-RU" baseline="0" dirty="0" smtClean="0"/>
              <a:t> сообщений в сек. При этом еще на старой платформе (2012 г) </a:t>
            </a:r>
          </a:p>
          <a:p>
            <a:r>
              <a:rPr lang="ru-RU" baseline="0" dirty="0" smtClean="0"/>
              <a:t>П.3 – тут есть варианты:</a:t>
            </a:r>
          </a:p>
          <a:p>
            <a:r>
              <a:rPr lang="ru-RU" baseline="0" dirty="0" smtClean="0"/>
              <a:t>     - Зарубежные – прямой выход на компанию, кто авторизует включение в дистрибутив. Но минусы – поддержка только на английском/по скайп или почте. Цена очень приемлемая.</a:t>
            </a:r>
          </a:p>
          <a:p>
            <a:r>
              <a:rPr lang="ru-RU" baseline="0" dirty="0" smtClean="0"/>
              <a:t>     - Российские – пока только 2 варианта:  </a:t>
            </a:r>
          </a:p>
          <a:p>
            <a:r>
              <a:rPr lang="ru-RU" baseline="0" dirty="0" smtClean="0"/>
              <a:t>                   а. очень дорогой (крупная московская компания), полноценная поддержка «коробочного» продукта</a:t>
            </a:r>
          </a:p>
          <a:p>
            <a:r>
              <a:rPr lang="ru-RU" baseline="0" dirty="0" smtClean="0"/>
              <a:t>	б. приемлемая цена, но по отдельности компоненты </a:t>
            </a:r>
            <a:r>
              <a:rPr lang="en-US" baseline="0" dirty="0" err="1" smtClean="0"/>
              <a:t>ServiceMIX</a:t>
            </a:r>
            <a:r>
              <a:rPr lang="en-US" baseline="0" dirty="0" smtClean="0"/>
              <a:t> (CFX, Camel, </a:t>
            </a:r>
            <a:r>
              <a:rPr lang="en-US" baseline="0" dirty="0" err="1" smtClean="0"/>
              <a:t>Karaf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ActiveMQ</a:t>
            </a:r>
            <a:r>
              <a:rPr lang="en-US" baseline="0" dirty="0" smtClean="0"/>
              <a:t>) – </a:t>
            </a:r>
            <a:r>
              <a:rPr lang="ru-RU" baseline="0" dirty="0" smtClean="0"/>
              <a:t>в целом приемлемый вариант</a:t>
            </a:r>
          </a:p>
          <a:p>
            <a:r>
              <a:rPr lang="ru-RU" baseline="0" dirty="0" smtClean="0"/>
              <a:t>П.4. – действительно есть все необходимые компоненты в системе. Скачивай, устанавливай – и можно все обеспечить.</a:t>
            </a:r>
          </a:p>
          <a:p>
            <a:r>
              <a:rPr lang="ru-RU" baseline="0" dirty="0" smtClean="0"/>
              <a:t>П.5. – прямо из слайда.  Наш эксперимент – более 500 сообщений в сек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Более</a:t>
            </a:r>
            <a:r>
              <a:rPr lang="ru-RU" baseline="0" dirty="0" smtClean="0"/>
              <a:t> подробный перечень </a:t>
            </a:r>
            <a:r>
              <a:rPr lang="ru-RU" baseline="0" dirty="0" err="1" smtClean="0"/>
              <a:t>коммюнити</a:t>
            </a:r>
            <a:r>
              <a:rPr lang="ru-RU" baseline="0" dirty="0" smtClean="0"/>
              <a:t>:</a:t>
            </a:r>
          </a:p>
          <a:p>
            <a:endParaRPr lang="ru-RU" dirty="0" smtClean="0"/>
          </a:p>
          <a:p>
            <a:r>
              <a:rPr lang="en-US" dirty="0" smtClean="0"/>
              <a:t>http://servicemix.apache.org/ </a:t>
            </a:r>
            <a:endParaRPr lang="ru-RU" dirty="0" smtClean="0"/>
          </a:p>
          <a:p>
            <a:r>
              <a:rPr lang="en-US" dirty="0" smtClean="0"/>
              <a:t>http://activemq.apache.org/ </a:t>
            </a:r>
            <a:endParaRPr lang="ru-RU" dirty="0" smtClean="0"/>
          </a:p>
          <a:p>
            <a:r>
              <a:rPr lang="en-US" dirty="0" smtClean="0"/>
              <a:t>http://camel.apache.org/</a:t>
            </a:r>
            <a:endParaRPr lang="ru-RU" dirty="0" smtClean="0"/>
          </a:p>
          <a:p>
            <a:r>
              <a:rPr lang="en-US" dirty="0" smtClean="0"/>
              <a:t> http://cxf.apache.org/ </a:t>
            </a:r>
            <a:endParaRPr lang="ru-RU" dirty="0" smtClean="0"/>
          </a:p>
          <a:p>
            <a:r>
              <a:rPr lang="en-US" dirty="0" smtClean="0"/>
              <a:t>http://karaf.apache.org/ </a:t>
            </a:r>
            <a:endParaRPr lang="ru-RU" dirty="0" smtClean="0"/>
          </a:p>
          <a:p>
            <a:r>
              <a:rPr lang="en-US" dirty="0" smtClean="0"/>
              <a:t>https://developer.jboss.org/en/products/fuse </a:t>
            </a:r>
            <a:endParaRPr lang="ru-RU" dirty="0" smtClean="0"/>
          </a:p>
          <a:p>
            <a:r>
              <a:rPr lang="en-US" dirty="0" smtClean="0"/>
              <a:t>https://developer.jboss.org/en/products/amq </a:t>
            </a:r>
            <a:endParaRPr lang="ru-RU" dirty="0" smtClean="0"/>
          </a:p>
          <a:p>
            <a:r>
              <a:rPr lang="en-US" dirty="0" smtClean="0"/>
              <a:t>http://stackoverflow.com/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39705-9407-46A7-8152-9506E7AD19EB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091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тексту слайда.</a:t>
            </a:r>
          </a:p>
          <a:p>
            <a:r>
              <a:rPr lang="ru-RU" dirty="0" smtClean="0"/>
              <a:t>По</a:t>
            </a:r>
            <a:r>
              <a:rPr lang="ru-RU" baseline="0" dirty="0" smtClean="0"/>
              <a:t> п.2. можно добавить – что для нашего использования дополнительно из проекта </a:t>
            </a:r>
            <a:r>
              <a:rPr lang="en-US" baseline="0" dirty="0" err="1" smtClean="0"/>
              <a:t>Jboss</a:t>
            </a:r>
            <a:r>
              <a:rPr lang="en-US" baseline="0" dirty="0" smtClean="0"/>
              <a:t> FUSE</a:t>
            </a:r>
            <a:r>
              <a:rPr lang="ru-RU" baseline="0" dirty="0" smtClean="0"/>
              <a:t> подключили удобные средства разработки и администрирования .   С </a:t>
            </a:r>
            <a:r>
              <a:rPr lang="ru-RU" baseline="0" dirty="0" err="1" smtClean="0"/>
              <a:t>т.ч</a:t>
            </a:r>
            <a:r>
              <a:rPr lang="ru-RU" baseline="0" dirty="0" smtClean="0"/>
              <a:t>. Разработчика – это всего 2 строчки кода для подключения этих библиотек.</a:t>
            </a:r>
          </a:p>
          <a:p>
            <a:r>
              <a:rPr lang="ru-RU" baseline="0" dirty="0" smtClean="0"/>
              <a:t>При необходимости так же очень просто подключаются любые дополнительные компоненты сообщества разработчиков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39705-9407-46A7-8152-9506E7AD19EB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2493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Сейчас готов 1 этап, готовимся</a:t>
            </a:r>
            <a:r>
              <a:rPr lang="ru-RU" baseline="0" dirty="0" smtClean="0"/>
              <a:t> ко второму.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39705-9407-46A7-8152-9506E7AD19EB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114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Тут только</a:t>
            </a:r>
            <a:r>
              <a:rPr lang="ru-RU" baseline="0" dirty="0" smtClean="0"/>
              <a:t> по слайду.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39705-9407-46A7-8152-9506E7AD19EB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8560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Тут только</a:t>
            </a:r>
            <a:r>
              <a:rPr lang="ru-RU" baseline="0" dirty="0" smtClean="0"/>
              <a:t> по слайду.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39705-9407-46A7-8152-9506E7AD19EB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8560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0C97-BFDD-413C-9942-AFB202746F2B}" type="datetimeFigureOut">
              <a:rPr lang="ru-RU" smtClean="0"/>
              <a:t>31.03.2016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1B8E3-E4B7-4893-A301-02F7B30A4B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157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0C97-BFDD-413C-9942-AFB202746F2B}" type="datetimeFigureOut">
              <a:rPr lang="ru-RU" smtClean="0"/>
              <a:t>31.03.2016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1B8E3-E4B7-4893-A301-02F7B30A4B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89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0C97-BFDD-413C-9942-AFB202746F2B}" type="datetimeFigureOut">
              <a:rPr lang="ru-RU" smtClean="0"/>
              <a:t>31.03.2016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1B8E3-E4B7-4893-A301-02F7B30A4B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413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0C97-BFDD-413C-9942-AFB202746F2B}" type="datetimeFigureOut">
              <a:rPr lang="ru-RU" smtClean="0"/>
              <a:t>31.03.2016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1B8E3-E4B7-4893-A301-02F7B30A4B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2914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0C97-BFDD-413C-9942-AFB202746F2B}" type="datetimeFigureOut">
              <a:rPr lang="ru-RU" smtClean="0"/>
              <a:t>31.03.2016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1B8E3-E4B7-4893-A301-02F7B30A4B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881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0C97-BFDD-413C-9942-AFB202746F2B}" type="datetimeFigureOut">
              <a:rPr lang="ru-RU" smtClean="0"/>
              <a:t>31.03.2016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1B8E3-E4B7-4893-A301-02F7B30A4B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069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0C97-BFDD-413C-9942-AFB202746F2B}" type="datetimeFigureOut">
              <a:rPr lang="ru-RU" smtClean="0"/>
              <a:t>31.03.2016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1B8E3-E4B7-4893-A301-02F7B30A4B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330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0C97-BFDD-413C-9942-AFB202746F2B}" type="datetimeFigureOut">
              <a:rPr lang="ru-RU" smtClean="0"/>
              <a:t>31.03.2016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1B8E3-E4B7-4893-A301-02F7B30A4B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170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0C97-BFDD-413C-9942-AFB202746F2B}" type="datetimeFigureOut">
              <a:rPr lang="ru-RU" smtClean="0"/>
              <a:t>31.03.2016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1B8E3-E4B7-4893-A301-02F7B30A4B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1151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0C97-BFDD-413C-9942-AFB202746F2B}" type="datetimeFigureOut">
              <a:rPr lang="ru-RU" smtClean="0"/>
              <a:t>31.03.2016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1B8E3-E4B7-4893-A301-02F7B30A4B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7045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0C97-BFDD-413C-9942-AFB202746F2B}" type="datetimeFigureOut">
              <a:rPr lang="ru-RU" smtClean="0"/>
              <a:t>31.03.2016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1B8E3-E4B7-4893-A301-02F7B30A4B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710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5F1C4"/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D0C97-BFDD-413C-9942-AFB202746F2B}" type="datetimeFigureOut">
              <a:rPr lang="ru-RU" smtClean="0"/>
              <a:t>31.03.2016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1B8E3-E4B7-4893-A301-02F7B30A4B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57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camel.apache.org/ldap.html" TargetMode="External"/><Relationship Id="rId13" Type="http://schemas.openxmlformats.org/officeDocument/2006/relationships/hyperlink" Target="http://camel.apache.org/twitter.html" TargetMode="External"/><Relationship Id="rId18" Type="http://schemas.openxmlformats.org/officeDocument/2006/relationships/hyperlink" Target="http://camel.apache.org/dropbox.html" TargetMode="External"/><Relationship Id="rId3" Type="http://schemas.openxmlformats.org/officeDocument/2006/relationships/hyperlink" Target="http://camel.apache.org/ftp2.html" TargetMode="External"/><Relationship Id="rId21" Type="http://schemas.openxmlformats.org/officeDocument/2006/relationships/hyperlink" Target="http://camel.apache.org/aws-s3.html" TargetMode="External"/><Relationship Id="rId7" Type="http://schemas.openxmlformats.org/officeDocument/2006/relationships/hyperlink" Target="http://camel.apache.org/file2.html" TargetMode="External"/><Relationship Id="rId12" Type="http://schemas.openxmlformats.org/officeDocument/2006/relationships/hyperlink" Target="http://camel.apache.org/ssh.html" TargetMode="External"/><Relationship Id="rId17" Type="http://schemas.openxmlformats.org/officeDocument/2006/relationships/hyperlink" Target="http://camel.apache.org/disruptor.html" TargetMode="External"/><Relationship Id="rId2" Type="http://schemas.openxmlformats.org/officeDocument/2006/relationships/hyperlink" Target="http://camel.apache.org/components.html" TargetMode="External"/><Relationship Id="rId16" Type="http://schemas.openxmlformats.org/officeDocument/2006/relationships/hyperlink" Target="https://rhiot.gitbooks.io/rhiotdocumentation/content/" TargetMode="External"/><Relationship Id="rId20" Type="http://schemas.openxmlformats.org/officeDocument/2006/relationships/hyperlink" Target="http://camel.apache.org/googledriv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mel.apache.org/jms.html" TargetMode="External"/><Relationship Id="rId11" Type="http://schemas.openxmlformats.org/officeDocument/2006/relationships/hyperlink" Target="http://camel.apache.org/sql-component.html" TargetMode="External"/><Relationship Id="rId5" Type="http://schemas.openxmlformats.org/officeDocument/2006/relationships/hyperlink" Target="http://camel.apache.org/jira.html" TargetMode="External"/><Relationship Id="rId15" Type="http://schemas.openxmlformats.org/officeDocument/2006/relationships/hyperlink" Target="https://rhiot.gitbooks.io/rhiotdocumentation/content/gateway/camel_components/camel_bluetooth_component.html" TargetMode="External"/><Relationship Id="rId10" Type="http://schemas.openxmlformats.org/officeDocument/2006/relationships/hyperlink" Target="http://camel.apache.org/mail.html" TargetMode="External"/><Relationship Id="rId19" Type="http://schemas.openxmlformats.org/officeDocument/2006/relationships/hyperlink" Target="http://camel.apache.org/facebook.html" TargetMode="External"/><Relationship Id="rId4" Type="http://schemas.openxmlformats.org/officeDocument/2006/relationships/hyperlink" Target="http://camel.apache.org/jdbc.html" TargetMode="External"/><Relationship Id="rId9" Type="http://schemas.openxmlformats.org/officeDocument/2006/relationships/hyperlink" Target="http://camel.apache.org/http.html" TargetMode="External"/><Relationship Id="rId14" Type="http://schemas.openxmlformats.org/officeDocument/2006/relationships/hyperlink" Target="http://camel.apache.org/websocket.html" TargetMode="External"/><Relationship Id="rId22" Type="http://schemas.openxmlformats.org/officeDocument/2006/relationships/hyperlink" Target="http://camel.apache.org/aws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0ahUKEwjbl9WUo4HLAhUFyRQKHYofCFwQjRwIBw&amp;url=http://www.enterpriseintegrationpatterns.com/eaipatterns.html&amp;bvm=bv.114733917,d.d24&amp;psig=AFQjCNHbOWH583O7ZDltzfEgGpJrOX7HCA&amp;ust=1455883588887717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ervicemix.apache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sp.ru/os/2012/04/13015753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ervicemix.apache.org/docs/5.0.x/quickstart/index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628800"/>
            <a:ext cx="8712968" cy="2691730"/>
          </a:xfrm>
        </p:spPr>
        <p:txBody>
          <a:bodyPr>
            <a:noAutofit/>
          </a:bodyPr>
          <a:lstStyle/>
          <a:p>
            <a:r>
              <a:rPr lang="ru-RU" smtClean="0"/>
              <a:t>Apache ServiceMix: </a:t>
            </a:r>
            <a:br>
              <a:rPr lang="ru-RU" smtClean="0"/>
            </a:br>
            <a:r>
              <a:rPr lang="ru-RU" smtClean="0"/>
              <a:t>опыт внедрения и эксплуатации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581128"/>
            <a:ext cx="6400800" cy="1752600"/>
          </a:xfrm>
        </p:spPr>
        <p:txBody>
          <a:bodyPr/>
          <a:lstStyle/>
          <a:p>
            <a:r>
              <a:rPr lang="ru-RU" dirty="0" smtClean="0"/>
              <a:t>Савиных Андрей</a:t>
            </a:r>
          </a:p>
          <a:p>
            <a:r>
              <a:rPr lang="ru-RU" dirty="0" smtClean="0"/>
              <a:t>Руководитель проектов</a:t>
            </a:r>
          </a:p>
          <a:p>
            <a:r>
              <a:rPr lang="ru-RU" dirty="0"/>
              <a:t>П</a:t>
            </a:r>
            <a:r>
              <a:rPr lang="ru-RU" dirty="0" smtClean="0"/>
              <a:t>АО </a:t>
            </a:r>
            <a:r>
              <a:rPr lang="ru-RU" dirty="0" smtClean="0"/>
              <a:t>СКБ-Банк, Екатеринбург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955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6046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31080" y="3861048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Савиных Андрей, СКБ Банк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Моб. +7 912 24 25 795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Email: savinykh.andrey@gmail.com</a:t>
            </a:r>
            <a:endParaRPr lang="ru-RU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153" y="5987052"/>
            <a:ext cx="30765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03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Приложение 1. Общая архитектура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1196752"/>
            <a:ext cx="5328592" cy="4752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339752" y="5373216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Apache KARAF  </a:t>
            </a:r>
            <a:r>
              <a:rPr lang="en-US" sz="2400" dirty="0" smtClean="0"/>
              <a:t>- </a:t>
            </a:r>
            <a:r>
              <a:rPr lang="ru-RU" sz="2400" dirty="0" smtClean="0"/>
              <a:t>сервер приложений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4149080"/>
            <a:ext cx="4824536" cy="10332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373782" y="4250204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ActiveMQ</a:t>
            </a:r>
            <a:r>
              <a:rPr lang="en-US" sz="2400" dirty="0" smtClean="0"/>
              <a:t> </a:t>
            </a:r>
            <a:r>
              <a:rPr lang="ru-RU" sz="2400" dirty="0" smtClean="0"/>
              <a:t>– управление очередями, транспорт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44408" y="2564904"/>
            <a:ext cx="4824536" cy="14527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383693" y="2691102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CAMEL </a:t>
            </a:r>
            <a:r>
              <a:rPr lang="ru-RU" sz="2400" dirty="0" smtClean="0"/>
              <a:t>– маршрутизация, трансформация и обогащение сообщений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303748" y="1422523"/>
            <a:ext cx="4824536" cy="8892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322370" y="1480756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CXF </a:t>
            </a:r>
            <a:r>
              <a:rPr lang="ru-RU" sz="2400" dirty="0" smtClean="0"/>
              <a:t>– подсистема работы с </a:t>
            </a:r>
            <a:r>
              <a:rPr lang="en-US" sz="2400" dirty="0" smtClean="0"/>
              <a:t>WEB</a:t>
            </a:r>
            <a:r>
              <a:rPr lang="ru-RU" sz="2400" dirty="0" smtClean="0"/>
              <a:t> сервисами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196752"/>
            <a:ext cx="1728192" cy="55446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23528" y="150320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Мониторинг  </a:t>
            </a:r>
            <a:r>
              <a:rPr lang="en-US" dirty="0" smtClean="0"/>
              <a:t>JMX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432082" y="1196752"/>
            <a:ext cx="1584176" cy="4752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432082" y="1480756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Система </a:t>
            </a:r>
            <a:r>
              <a:rPr lang="ru-RU" sz="2000" dirty="0" err="1" smtClean="0"/>
              <a:t>логирования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051720" y="6114490"/>
            <a:ext cx="6964538" cy="6268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507471" y="6114490"/>
            <a:ext cx="5788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JVM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6256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Приложение 2. Кластеризация	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18" y="1386689"/>
            <a:ext cx="744855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73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06090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Приложение 3. Компоненты интеграции (примеры)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836712"/>
            <a:ext cx="756084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camel.apache.org/components.html</a:t>
            </a:r>
            <a:r>
              <a:rPr lang="ru-RU" dirty="0" smtClean="0"/>
              <a:t> </a:t>
            </a:r>
          </a:p>
          <a:p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3"/>
              </a:rPr>
              <a:t>FTP</a:t>
            </a:r>
            <a:r>
              <a:rPr lang="ru-RU" dirty="0" smtClean="0"/>
              <a:t> / </a:t>
            </a:r>
            <a:r>
              <a:rPr lang="en-US" dirty="0" smtClean="0"/>
              <a:t>FTPS </a:t>
            </a:r>
            <a:r>
              <a:rPr lang="en-US" dirty="0"/>
              <a:t>/ </a:t>
            </a:r>
            <a:r>
              <a:rPr lang="en-US" dirty="0" smtClean="0"/>
              <a:t>camel-ftp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4"/>
              </a:rPr>
              <a:t>JDBC</a:t>
            </a:r>
            <a:r>
              <a:rPr lang="en-US" dirty="0"/>
              <a:t> / </a:t>
            </a:r>
            <a:r>
              <a:rPr lang="en-US" dirty="0" smtClean="0"/>
              <a:t>camel-</a:t>
            </a:r>
            <a:r>
              <a:rPr lang="en-US" dirty="0" err="1" smtClean="0"/>
              <a:t>jdbc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5"/>
              </a:rPr>
              <a:t>JIRA</a:t>
            </a:r>
            <a:r>
              <a:rPr lang="en-US" dirty="0"/>
              <a:t> / </a:t>
            </a:r>
            <a:r>
              <a:rPr lang="en-US" dirty="0" smtClean="0"/>
              <a:t>camel-</a:t>
            </a:r>
            <a:r>
              <a:rPr lang="en-US" dirty="0" err="1" smtClean="0"/>
              <a:t>jira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6"/>
              </a:rPr>
              <a:t>JMS</a:t>
            </a:r>
            <a:r>
              <a:rPr lang="en-US" dirty="0"/>
              <a:t> / </a:t>
            </a:r>
            <a:r>
              <a:rPr lang="en-US" dirty="0" smtClean="0"/>
              <a:t>camel-</a:t>
            </a:r>
            <a:r>
              <a:rPr lang="en-US" dirty="0" err="1" smtClean="0"/>
              <a:t>jms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7"/>
              </a:rPr>
              <a:t>File</a:t>
            </a:r>
            <a:r>
              <a:rPr lang="en-US" dirty="0"/>
              <a:t> / camel-core</a:t>
            </a:r>
            <a:endParaRPr lang="en-US" dirty="0" smtClean="0">
              <a:hlinkClick r:id="rId8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8"/>
              </a:rPr>
              <a:t>LDAP</a:t>
            </a:r>
            <a:r>
              <a:rPr lang="en-US" dirty="0" smtClean="0"/>
              <a:t> </a:t>
            </a:r>
            <a:r>
              <a:rPr lang="en-US" dirty="0"/>
              <a:t>/ </a:t>
            </a:r>
            <a:r>
              <a:rPr lang="en-US" dirty="0" smtClean="0"/>
              <a:t>camel-</a:t>
            </a:r>
            <a:r>
              <a:rPr lang="en-US" dirty="0" err="1" smtClean="0"/>
              <a:t>ldap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9"/>
              </a:rPr>
              <a:t>HTTP</a:t>
            </a:r>
            <a:r>
              <a:rPr lang="en-US" dirty="0"/>
              <a:t> / camel-http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10"/>
              </a:rPr>
              <a:t>POP3</a:t>
            </a:r>
            <a:r>
              <a:rPr lang="en-US" dirty="0"/>
              <a:t> / </a:t>
            </a:r>
            <a:r>
              <a:rPr lang="en-US" dirty="0" smtClean="0"/>
              <a:t>camel-mail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10"/>
              </a:rPr>
              <a:t>SMTP</a:t>
            </a:r>
            <a:r>
              <a:rPr lang="en-US" dirty="0"/>
              <a:t> / </a:t>
            </a:r>
            <a:r>
              <a:rPr lang="en-US" dirty="0" smtClean="0"/>
              <a:t>camel-mail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11"/>
              </a:rPr>
              <a:t>SQL</a:t>
            </a:r>
            <a:r>
              <a:rPr lang="en-US" dirty="0"/>
              <a:t> / </a:t>
            </a:r>
            <a:r>
              <a:rPr lang="en-US" dirty="0" smtClean="0"/>
              <a:t>camel-</a:t>
            </a:r>
            <a:r>
              <a:rPr lang="en-US" dirty="0" err="1" smtClean="0"/>
              <a:t>sql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12"/>
              </a:rPr>
              <a:t>SSH</a:t>
            </a:r>
            <a:r>
              <a:rPr lang="en-US" dirty="0"/>
              <a:t> component / </a:t>
            </a:r>
            <a:r>
              <a:rPr lang="en-US" dirty="0" smtClean="0"/>
              <a:t>camel-</a:t>
            </a:r>
            <a:r>
              <a:rPr lang="en-US" dirty="0" err="1" smtClean="0"/>
              <a:t>ssh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13"/>
              </a:rPr>
              <a:t>Twitter</a:t>
            </a:r>
            <a:r>
              <a:rPr lang="en-US" dirty="0"/>
              <a:t> / </a:t>
            </a:r>
            <a:r>
              <a:rPr lang="en-US" dirty="0" smtClean="0"/>
              <a:t>camel-twitter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hlinkClick r:id="rId14"/>
              </a:rPr>
              <a:t>Websocket</a:t>
            </a:r>
            <a:r>
              <a:rPr lang="en-US" dirty="0"/>
              <a:t> / </a:t>
            </a:r>
            <a:r>
              <a:rPr lang="en-US" dirty="0" smtClean="0"/>
              <a:t>camel-</a:t>
            </a:r>
            <a:r>
              <a:rPr lang="en-US" dirty="0" err="1" smtClean="0"/>
              <a:t>websocket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15"/>
              </a:rPr>
              <a:t>Bluetooth </a:t>
            </a:r>
            <a:r>
              <a:rPr lang="en-US" dirty="0"/>
              <a:t>/ camel-</a:t>
            </a:r>
            <a:r>
              <a:rPr lang="en-US" dirty="0" err="1"/>
              <a:t>bluetooth</a:t>
            </a:r>
            <a:r>
              <a:rPr lang="en-US" dirty="0"/>
              <a:t> in </a:t>
            </a:r>
            <a:r>
              <a:rPr lang="en-US" dirty="0">
                <a:hlinkClick r:id="rId16"/>
              </a:rPr>
              <a:t>rhiot.io </a:t>
            </a:r>
            <a:r>
              <a:rPr lang="en-US" dirty="0" smtClean="0">
                <a:hlinkClick r:id="rId16"/>
              </a:rPr>
              <a:t>project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hlinkClick r:id="rId17"/>
              </a:rPr>
              <a:t>D</a:t>
            </a:r>
            <a:r>
              <a:rPr lang="en-US" dirty="0" err="1">
                <a:hlinkClick r:id="rId18"/>
              </a:rPr>
              <a:t>ropbox</a:t>
            </a:r>
            <a:r>
              <a:rPr lang="en-US" dirty="0"/>
              <a:t> / </a:t>
            </a:r>
            <a:r>
              <a:rPr lang="en-US" dirty="0" smtClean="0"/>
              <a:t>camel-</a:t>
            </a:r>
            <a:r>
              <a:rPr lang="en-US" dirty="0" err="1" smtClean="0"/>
              <a:t>dropbox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19"/>
              </a:rPr>
              <a:t>Facebook</a:t>
            </a:r>
            <a:r>
              <a:rPr lang="en-US" dirty="0"/>
              <a:t> / </a:t>
            </a:r>
            <a:r>
              <a:rPr lang="en-US" dirty="0" smtClean="0"/>
              <a:t>camel-</a:t>
            </a:r>
            <a:r>
              <a:rPr lang="en-US" dirty="0" err="1" smtClean="0"/>
              <a:t>facebook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20"/>
              </a:rPr>
              <a:t>Google Drive</a:t>
            </a:r>
            <a:r>
              <a:rPr lang="en-US" dirty="0"/>
              <a:t> / </a:t>
            </a:r>
            <a:r>
              <a:rPr lang="en-US" dirty="0" smtClean="0">
                <a:hlinkClick r:id="rId20"/>
              </a:rPr>
              <a:t>camel-</a:t>
            </a:r>
            <a:r>
              <a:rPr lang="en-US" dirty="0" err="1" smtClean="0">
                <a:hlinkClick r:id="rId20"/>
              </a:rPr>
              <a:t>google</a:t>
            </a:r>
            <a:r>
              <a:rPr lang="en-US" dirty="0" smtClean="0">
                <a:hlinkClick r:id="rId20"/>
              </a:rPr>
              <a:t>-drive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21"/>
              </a:rPr>
              <a:t>AWS-S3</a:t>
            </a:r>
            <a:r>
              <a:rPr lang="en-US" dirty="0"/>
              <a:t> / </a:t>
            </a:r>
            <a:r>
              <a:rPr lang="en-US" dirty="0" smtClean="0">
                <a:hlinkClick r:id="rId22"/>
              </a:rPr>
              <a:t>camel-</a:t>
            </a:r>
            <a:r>
              <a:rPr lang="en-US" dirty="0" err="1" smtClean="0">
                <a:hlinkClick r:id="rId22"/>
              </a:rPr>
              <a:t>aws</a:t>
            </a:r>
            <a:r>
              <a:rPr lang="en-US" dirty="0" smtClean="0"/>
              <a:t>  - Amazon S3</a:t>
            </a:r>
          </a:p>
          <a:p>
            <a:r>
              <a:rPr lang="ru-RU" dirty="0"/>
              <a:t> </a:t>
            </a:r>
            <a:r>
              <a:rPr lang="ru-RU" dirty="0" smtClean="0"/>
              <a:t>и т.п. – более 100 компонент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612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Приложение 4.Общие принципы маршрутизации</a:t>
            </a:r>
            <a:endParaRPr lang="ru-RU" dirty="0"/>
          </a:p>
        </p:txBody>
      </p:sp>
      <p:pic>
        <p:nvPicPr>
          <p:cNvPr id="4098" name="Picture 2" descr="http://www.enterpriseintegrationpatterns.com/img/inside_back_cover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86" y="1484784"/>
            <a:ext cx="7743817" cy="464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32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Предпосылки выбора </a:t>
            </a:r>
            <a:r>
              <a:rPr lang="en-US" dirty="0" smtClean="0"/>
              <a:t>OpenSource </a:t>
            </a:r>
            <a:r>
              <a:rPr lang="ru-RU" dirty="0" smtClean="0"/>
              <a:t>решения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577" y="1484784"/>
            <a:ext cx="4427984" cy="248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55342"/>
            <a:ext cx="4158778" cy="290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8704" y="2405479"/>
            <a:ext cx="3798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>
                <a:solidFill>
                  <a:prstClr val="black"/>
                </a:solidFill>
              </a:rPr>
              <a:t>1. Экономическая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83200" y="4760888"/>
            <a:ext cx="3798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>
                <a:solidFill>
                  <a:prstClr val="black"/>
                </a:solidFill>
              </a:rPr>
              <a:t>2. Архитектурная</a:t>
            </a:r>
            <a:endParaRPr lang="ru-RU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45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Критерии выбора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60686"/>
            <a:ext cx="8229600" cy="72007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70C0"/>
                </a:solidFill>
              </a:rPr>
              <a:t>Наличие активного </a:t>
            </a:r>
            <a:r>
              <a:rPr lang="en-US" sz="2800" b="1" dirty="0" smtClean="0">
                <a:solidFill>
                  <a:srgbClr val="0070C0"/>
                </a:solidFill>
              </a:rPr>
              <a:t>community</a:t>
            </a:r>
            <a:r>
              <a:rPr lang="ru-RU" sz="2000" dirty="0" smtClean="0"/>
              <a:t>.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57200" y="2276872"/>
            <a:ext cx="8229600" cy="720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2.   Большое </a:t>
            </a:r>
            <a:r>
              <a:rPr lang="ru-RU" sz="2800" b="1" dirty="0">
                <a:solidFill>
                  <a:srgbClr val="0070C0"/>
                </a:solidFill>
              </a:rPr>
              <a:t>количество внедрений</a:t>
            </a:r>
            <a:endParaRPr lang="ru-RU" sz="20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57200" y="3212977"/>
            <a:ext cx="8229600" cy="720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3.   Возможность </a:t>
            </a:r>
            <a:r>
              <a:rPr lang="ru-RU" sz="2800" b="1" dirty="0">
                <a:solidFill>
                  <a:srgbClr val="0070C0"/>
                </a:solidFill>
              </a:rPr>
              <a:t>поддержки</a:t>
            </a:r>
            <a:endParaRPr lang="ru-RU" sz="20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57200" y="4124982"/>
            <a:ext cx="8229600" cy="720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4.   «Коробочное</a:t>
            </a:r>
            <a:r>
              <a:rPr lang="ru-RU" sz="2800" b="1" dirty="0">
                <a:solidFill>
                  <a:srgbClr val="0070C0"/>
                </a:solidFill>
              </a:rPr>
              <a:t>» решение</a:t>
            </a:r>
            <a:endParaRPr lang="ru-RU" sz="20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57200" y="5085185"/>
            <a:ext cx="8229600" cy="720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5.   Высокая </a:t>
            </a:r>
            <a:r>
              <a:rPr lang="ru-RU" sz="2800" b="1" dirty="0">
                <a:solidFill>
                  <a:srgbClr val="0070C0"/>
                </a:solidFill>
              </a:rPr>
              <a:t>производительность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7529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Краткий обзор вариантов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536942" y="3645024"/>
            <a:ext cx="1872208" cy="86409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 smtClean="0"/>
              <a:t>JBoss FUSE</a:t>
            </a:r>
            <a:endParaRPr lang="ru-RU" sz="24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697182" y="3645024"/>
            <a:ext cx="1872208" cy="86409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 smtClean="0"/>
              <a:t>Talend</a:t>
            </a:r>
            <a:endParaRPr lang="ru-RU" sz="24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469280" y="1682302"/>
            <a:ext cx="1872208" cy="86409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 smtClean="0"/>
              <a:t>WSO2</a:t>
            </a:r>
            <a:endParaRPr lang="ru-RU" sz="24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497962" y="3554510"/>
            <a:ext cx="1872208" cy="86409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 smtClean="0"/>
              <a:t>MULE</a:t>
            </a:r>
            <a:r>
              <a:rPr lang="ru-RU" sz="2400" dirty="0" smtClean="0"/>
              <a:t> </a:t>
            </a:r>
            <a:r>
              <a:rPr lang="en-US" sz="2400" dirty="0" smtClean="0"/>
              <a:t>ESB</a:t>
            </a:r>
            <a:endParaRPr lang="ru-RU" sz="2400" dirty="0"/>
          </a:p>
        </p:txBody>
      </p:sp>
      <p:sp>
        <p:nvSpPr>
          <p:cNvPr id="8" name="Стрелка вправо 7"/>
          <p:cNvSpPr/>
          <p:nvPr/>
        </p:nvSpPr>
        <p:spPr>
          <a:xfrm rot="7261862">
            <a:off x="5269925" y="2972033"/>
            <a:ext cx="100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 rot="3199404">
            <a:off x="6379421" y="2972032"/>
            <a:ext cx="100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9030" y="1823614"/>
            <a:ext cx="1872208" cy="86409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Apache ServiceMix</a:t>
            </a:r>
            <a:endParaRPr lang="ru-RU" sz="24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412205" y="4653136"/>
            <a:ext cx="4336259" cy="8640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i="1" dirty="0"/>
              <a:t>Э</a:t>
            </a:r>
            <a:r>
              <a:rPr lang="ru-RU" sz="1800" i="1" dirty="0" smtClean="0"/>
              <a:t>ти два продукта базируются на </a:t>
            </a:r>
            <a:r>
              <a:rPr lang="en-US" sz="1800" i="1" dirty="0" smtClean="0"/>
              <a:t>Apache</a:t>
            </a:r>
            <a:r>
              <a:rPr lang="ru-RU" sz="1800" i="1" dirty="0" smtClean="0"/>
              <a:t> </a:t>
            </a:r>
            <a:r>
              <a:rPr lang="en-US" sz="1800" i="1" dirty="0" smtClean="0"/>
              <a:t>ServiceMix</a:t>
            </a:r>
            <a:endParaRPr lang="ru-RU" sz="1800" i="1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093229" y="4437112"/>
            <a:ext cx="2624309" cy="8640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i="1" dirty="0" smtClean="0"/>
              <a:t>$</a:t>
            </a:r>
            <a:endParaRPr lang="ru-RU" sz="1800" i="1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i="1" dirty="0" smtClean="0"/>
              <a:t>Часть возможностей – платная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sz="1800" i="1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093229" y="2569778"/>
            <a:ext cx="2624309" cy="8640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i="1" dirty="0" smtClean="0"/>
              <a:t>Возможностей в базовой версии меньше, чем у </a:t>
            </a:r>
            <a:r>
              <a:rPr lang="en-US" sz="1800" i="1" dirty="0" smtClean="0"/>
              <a:t>Apache*</a:t>
            </a:r>
            <a:endParaRPr lang="ru-RU" sz="1800" i="1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ru-RU" sz="1800" i="1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263778" y="5661248"/>
            <a:ext cx="8412678" cy="8640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i="1" dirty="0" smtClean="0"/>
              <a:t>Приведенные платформы и выводы являются </a:t>
            </a:r>
            <a:r>
              <a:rPr lang="ru-RU" sz="1800" i="1" dirty="0" smtClean="0"/>
              <a:t>результатом </a:t>
            </a:r>
            <a:r>
              <a:rPr lang="ru-RU" sz="1800" i="1" dirty="0" smtClean="0"/>
              <a:t>внутреннего исследования на момент выбора, не претендуют на 100% объективность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422287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3" grpId="0" uiExpand="1" build="p" animBg="1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83"/>
            <a:ext cx="8229600" cy="940966"/>
          </a:xfrm>
        </p:spPr>
        <p:txBody>
          <a:bodyPr/>
          <a:lstStyle/>
          <a:p>
            <a:r>
              <a:rPr lang="ru-RU" dirty="0" smtClean="0"/>
              <a:t>Выбранное решение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864" y="692696"/>
            <a:ext cx="8229600" cy="74868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Выбор сделан в пользу </a:t>
            </a:r>
            <a:r>
              <a:rPr lang="en-US" dirty="0" smtClean="0"/>
              <a:t>Apache ServiceMix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412770"/>
              </p:ext>
            </p:extLst>
          </p:nvPr>
        </p:nvGraphicFramePr>
        <p:xfrm>
          <a:off x="179512" y="1330425"/>
          <a:ext cx="8784976" cy="512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662"/>
                <a:gridCol w="3077722"/>
                <a:gridCol w="5328592"/>
              </a:tblGrid>
              <a:tr h="22397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№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Критерий выбора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Обоснование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83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Наличие активного </a:t>
                      </a:r>
                      <a:r>
                        <a:rPr lang="en-US" sz="2000" dirty="0" smtClean="0"/>
                        <a:t>community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3"/>
                        </a:rPr>
                        <a:t>-</a:t>
                      </a:r>
                      <a:r>
                        <a:rPr lang="en-US" sz="2000" dirty="0" smtClean="0">
                          <a:hlinkClick r:id="rId3"/>
                        </a:rPr>
                        <a:t>http://servicemix.apache.org/</a:t>
                      </a:r>
                      <a:r>
                        <a:rPr lang="ru-RU" sz="2000" dirty="0" smtClean="0"/>
                        <a:t> </a:t>
                      </a:r>
                      <a:r>
                        <a:rPr lang="en-US" sz="2000" dirty="0" smtClean="0"/>
                        <a:t> </a:t>
                      </a:r>
                      <a:endParaRPr lang="ru-RU" sz="2000" dirty="0" smtClean="0"/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Наличие книг, авторами которых являются архитекторы компонент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83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Большое количество внедрений 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http://www.osp.ru/os/2012/04/13015753/</a:t>
                      </a:r>
                      <a:endParaRPr lang="ru-RU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2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Возможность</a:t>
                      </a:r>
                      <a:r>
                        <a:rPr lang="ru-RU" sz="2000" baseline="0" dirty="0" smtClean="0"/>
                        <a:t> поддержки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Ес</a:t>
                      </a:r>
                      <a:r>
                        <a:rPr lang="ru-RU" sz="2000" baseline="0" dirty="0" smtClean="0"/>
                        <a:t>ть как зарубежные, так и российские компании.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83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«Коробочное» решение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Есть все</a:t>
                      </a:r>
                      <a:r>
                        <a:rPr lang="ru-RU" sz="2000" baseline="0" dirty="0" smtClean="0"/>
                        <a:t> необходимые компоненты для старта работ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868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5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Нетребовательность к ресурсам, высокая производительность, кроссплатформенность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1. «Железо»: Виртуальный</a:t>
                      </a:r>
                      <a:r>
                        <a:rPr lang="ru-RU" sz="2000" baseline="0" dirty="0" smtClean="0"/>
                        <a:t> сервер с 2 ядрами и </a:t>
                      </a:r>
                      <a:r>
                        <a:rPr lang="en-US" sz="2000" baseline="0" dirty="0" smtClean="0"/>
                        <a:t>8 </a:t>
                      </a:r>
                      <a:r>
                        <a:rPr lang="ru-RU" sz="2000" baseline="0" dirty="0" smtClean="0"/>
                        <a:t>Гб Памяти. </a:t>
                      </a:r>
                    </a:p>
                    <a:p>
                      <a:r>
                        <a:rPr lang="ru-RU" sz="2000" baseline="0" dirty="0" smtClean="0"/>
                        <a:t>2. Кроссплатформенность:  </a:t>
                      </a:r>
                      <a:r>
                        <a:rPr lang="en-US" sz="2000" baseline="0" dirty="0" smtClean="0"/>
                        <a:t>JAVA</a:t>
                      </a:r>
                      <a:r>
                        <a:rPr lang="ru-RU" sz="2000" baseline="0" dirty="0" smtClean="0"/>
                        <a:t>  1.7.80</a:t>
                      </a:r>
                      <a:endParaRPr lang="en-US" sz="2000" baseline="0" dirty="0" smtClean="0"/>
                    </a:p>
                    <a:p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3. Производительность:  10 тыс. сообщений за 19 секунд (более 500 в сек)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226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Состав платформы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036496" cy="5877272"/>
          </a:xfrm>
        </p:spPr>
        <p:txBody>
          <a:bodyPr>
            <a:normAutofit fontScale="92500" lnSpcReduction="20000"/>
          </a:bodyPr>
          <a:lstStyle/>
          <a:p>
            <a:pPr marL="971550" lvl="1" indent="-514350">
              <a:buAutoNum type="arabicPeriod"/>
            </a:pPr>
            <a:r>
              <a:rPr lang="ru-RU" dirty="0" smtClean="0"/>
              <a:t>Базовые возможности</a:t>
            </a:r>
            <a:endParaRPr lang="en-US" dirty="0" smtClean="0"/>
          </a:p>
          <a:p>
            <a:pPr marL="971550" lvl="1" indent="-514350">
              <a:buAutoNum type="arabicPeriod"/>
            </a:pPr>
            <a:endParaRPr lang="en-US" dirty="0"/>
          </a:p>
          <a:p>
            <a:pPr marL="971550" lvl="1" indent="-514350">
              <a:buAutoNum type="arabicPeriod"/>
            </a:pPr>
            <a:endParaRPr lang="en-US" dirty="0" smtClean="0"/>
          </a:p>
          <a:p>
            <a:pPr marL="971550" lvl="1" indent="-514350">
              <a:buAutoNum type="arabicPeriod"/>
            </a:pPr>
            <a:endParaRPr lang="en-US" dirty="0"/>
          </a:p>
          <a:p>
            <a:pPr marL="971550" lvl="1" indent="-514350">
              <a:buAutoNum type="arabicPeriod"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ru-RU" dirty="0" smtClean="0"/>
          </a:p>
          <a:p>
            <a:pPr marL="457200" lvl="1" indent="0">
              <a:buNone/>
            </a:pPr>
            <a:endParaRPr lang="ru-RU" dirty="0"/>
          </a:p>
          <a:p>
            <a:pPr marL="457200" lvl="1" indent="0">
              <a:buNone/>
            </a:pPr>
            <a:r>
              <a:rPr lang="ru-RU" dirty="0" smtClean="0"/>
              <a:t>2.  Дополнительно подключаемые модули</a:t>
            </a:r>
          </a:p>
          <a:p>
            <a:pPr marL="457200" lvl="1" indent="0">
              <a:buNone/>
            </a:pPr>
            <a:r>
              <a:rPr lang="en-US" sz="1800" dirty="0" smtClean="0"/>
              <a:t>  </a:t>
            </a:r>
            <a:r>
              <a:rPr lang="en-US" sz="1800" dirty="0"/>
              <a:t>	</a:t>
            </a:r>
            <a:r>
              <a:rPr lang="en-US" sz="1800" dirty="0" smtClean="0"/>
              <a:t> </a:t>
            </a:r>
            <a:r>
              <a:rPr lang="ru-RU" sz="1800" dirty="0" smtClean="0"/>
              <a:t>- расширенная </a:t>
            </a:r>
            <a:r>
              <a:rPr lang="ru-RU" sz="1800" dirty="0"/>
              <a:t>визуальная система администрирования и </a:t>
            </a:r>
            <a:r>
              <a:rPr lang="ru-RU" sz="1800" dirty="0" smtClean="0"/>
              <a:t>мониторинга</a:t>
            </a:r>
            <a:r>
              <a:rPr lang="en-US" sz="1800" dirty="0"/>
              <a:t> -&gt; Hawt.io</a:t>
            </a:r>
            <a:r>
              <a:rPr lang="ru-RU" sz="1800" dirty="0" smtClean="0"/>
              <a:t> </a:t>
            </a:r>
            <a:r>
              <a:rPr lang="ru-RU" sz="1800" dirty="0"/>
              <a:t>(из проекта </a:t>
            </a:r>
            <a:r>
              <a:rPr lang="en-US" sz="1800" dirty="0"/>
              <a:t>JBoss Fuse</a:t>
            </a:r>
            <a:r>
              <a:rPr lang="en-US" sz="1800" dirty="0" smtClean="0"/>
              <a:t>)</a:t>
            </a:r>
            <a:endParaRPr lang="ru-RU" sz="1800" dirty="0" smtClean="0"/>
          </a:p>
          <a:p>
            <a:pPr marL="457200" lvl="1" indent="0">
              <a:buNone/>
            </a:pPr>
            <a:r>
              <a:rPr lang="en-US" sz="1800" dirty="0" smtClean="0"/>
              <a:t>         </a:t>
            </a:r>
            <a:r>
              <a:rPr lang="ru-RU" sz="1800" dirty="0" smtClean="0"/>
              <a:t>- </a:t>
            </a:r>
            <a:r>
              <a:rPr lang="ru-RU" sz="1800" dirty="0"/>
              <a:t>Средства </a:t>
            </a:r>
            <a:r>
              <a:rPr lang="ru-RU" sz="1800" dirty="0" smtClean="0"/>
              <a:t>разработки, тестирования, отладки </a:t>
            </a:r>
            <a:r>
              <a:rPr lang="en-US" sz="1800" dirty="0" smtClean="0"/>
              <a:t> -&gt;</a:t>
            </a:r>
            <a:r>
              <a:rPr lang="ru-RU" sz="1800" dirty="0" smtClean="0"/>
              <a:t> </a:t>
            </a:r>
            <a:r>
              <a:rPr lang="en-US" sz="1800" dirty="0" smtClean="0"/>
              <a:t>Eclipse</a:t>
            </a:r>
            <a:r>
              <a:rPr lang="ru-RU" sz="1800" dirty="0" smtClean="0"/>
              <a:t> </a:t>
            </a:r>
            <a:r>
              <a:rPr lang="en-US" sz="1800" dirty="0" smtClean="0"/>
              <a:t>+ </a:t>
            </a:r>
            <a:r>
              <a:rPr lang="en-US" sz="1800" dirty="0" err="1" smtClean="0"/>
              <a:t>JBoss</a:t>
            </a:r>
            <a:r>
              <a:rPr lang="en-US" sz="1800" dirty="0" smtClean="0"/>
              <a:t> Tools Integration Stack</a:t>
            </a:r>
            <a:endParaRPr lang="ru-RU" sz="1800" dirty="0"/>
          </a:p>
          <a:p>
            <a:pPr marL="457200" lvl="1" indent="0">
              <a:buNone/>
            </a:pPr>
            <a:r>
              <a:rPr lang="en-US" sz="1800" dirty="0" smtClean="0"/>
              <a:t>        </a:t>
            </a:r>
            <a:r>
              <a:rPr lang="ru-RU" sz="1800" dirty="0" smtClean="0"/>
              <a:t> - Любые дополнительные средства расширения стандартных компонент </a:t>
            </a:r>
            <a:r>
              <a:rPr lang="en-US" sz="1800" dirty="0" smtClean="0"/>
              <a:t>Apache ServiceMix </a:t>
            </a:r>
            <a:r>
              <a:rPr lang="ru-RU" sz="1800" dirty="0" smtClean="0"/>
              <a:t>сторонних разработчиков</a:t>
            </a:r>
            <a:endParaRPr lang="ru-RU" sz="1800" dirty="0"/>
          </a:p>
          <a:p>
            <a:pPr marL="457200" lvl="1" indent="0">
              <a:buNone/>
            </a:pPr>
            <a:endParaRPr lang="ru-RU" sz="1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935325"/>
              </p:ext>
            </p:extLst>
          </p:nvPr>
        </p:nvGraphicFramePr>
        <p:xfrm>
          <a:off x="395536" y="1412776"/>
          <a:ext cx="8640960" cy="3084576"/>
        </p:xfrm>
        <a:graphic>
          <a:graphicData uri="http://schemas.openxmlformats.org/drawingml/2006/table">
            <a:tbl>
              <a:tblPr firstRow="1" firstCol="1" bandRow="1"/>
              <a:tblGrid>
                <a:gridCol w="353908"/>
                <a:gridCol w="4862628"/>
                <a:gridCol w="3424424"/>
              </a:tblGrid>
              <a:tr h="26839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Сервер</a:t>
                      </a: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приложений</a:t>
                      </a: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 Apache Karaf Container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9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 Менеджер очередей  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 Apache ActiveMQ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78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 Система маршрутизации, обогащения и трансформации сообщений –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Apache Camel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9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 Система логирования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 Apache Karaf Container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9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 Система мониторинга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 Apache Karaf Decanter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78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 Система администрирования, в т.ч. через </a:t>
                      </a: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WEB</a:t>
                      </a: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 – консоль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Apace </a:t>
                      </a:r>
                      <a:r>
                        <a:rPr lang="en-US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Karaf</a:t>
                      </a: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Web Console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78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 Базовые компоненты для интеграции с внешней средой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Apache Camel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9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Средства</a:t>
                      </a: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кластеризации</a:t>
                      </a: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Apache </a:t>
                      </a:r>
                      <a:r>
                        <a:rPr lang="en-US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Karaf</a:t>
                      </a: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Cellar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76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ru-RU" dirty="0"/>
              <a:t>Подходы и  этапы внедрения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2364" y="777846"/>
            <a:ext cx="889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Для накопления опыта и минимизации риска принят следующий подход внедрения: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107504" y="1412776"/>
            <a:ext cx="4464496" cy="4752528"/>
          </a:xfrm>
          <a:prstGeom prst="rightArrow">
            <a:avLst>
              <a:gd name="adj1" fmla="val 72667"/>
              <a:gd name="adj2" fmla="val 50000"/>
            </a:avLst>
          </a:prstGeom>
          <a:solidFill>
            <a:schemeClr val="bg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 этап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chemeClr val="tx1"/>
                </a:solidFill>
              </a:rPr>
              <a:t>Небольшое кол-во сообщений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chemeClr val="tx1"/>
                </a:solidFill>
              </a:rPr>
              <a:t>Не </a:t>
            </a:r>
            <a:r>
              <a:rPr lang="en-US" sz="2000" b="1" dirty="0" smtClean="0">
                <a:solidFill>
                  <a:schemeClr val="tx1"/>
                </a:solidFill>
              </a:rPr>
              <a:t>business-critical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chemeClr val="tx1"/>
                </a:solidFill>
              </a:rPr>
              <a:t>Изучение платформы, сбор статистики, накопление опыта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4427984" y="1412776"/>
            <a:ext cx="4696860" cy="4752528"/>
          </a:xfrm>
          <a:prstGeom prst="rightArrow">
            <a:avLst>
              <a:gd name="adj1" fmla="val 74248"/>
              <a:gd name="adj2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 этап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chemeClr val="tx1"/>
                </a:solidFill>
              </a:rPr>
              <a:t>доработка ядра: исключение регламентных «окон», 24*7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chemeClr val="tx1"/>
                </a:solidFill>
              </a:rPr>
              <a:t>Кластеризация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chemeClr val="tx1"/>
                </a:solidFill>
              </a:rPr>
              <a:t>Прочие сервисы, в </a:t>
            </a:r>
            <a:r>
              <a:rPr lang="ru-RU" sz="2000" b="1" dirty="0" err="1" smtClean="0">
                <a:solidFill>
                  <a:schemeClr val="tx1"/>
                </a:solidFill>
              </a:rPr>
              <a:t>т.ч</a:t>
            </a:r>
            <a:r>
              <a:rPr lang="ru-RU" sz="2000" b="1" dirty="0" smtClean="0">
                <a:solidFill>
                  <a:schemeClr val="tx1"/>
                </a:solidFill>
              </a:rPr>
              <a:t>. </a:t>
            </a:r>
            <a:r>
              <a:rPr lang="en-US" sz="2000" b="1" dirty="0" smtClean="0">
                <a:solidFill>
                  <a:schemeClr val="tx1"/>
                </a:solidFill>
              </a:rPr>
              <a:t>Business-Critical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1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640960" cy="59046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1. </a:t>
            </a:r>
            <a:r>
              <a:rPr lang="ru-RU" sz="2400" b="1" dirty="0" smtClean="0"/>
              <a:t>Опыт</a:t>
            </a:r>
          </a:p>
          <a:p>
            <a:r>
              <a:rPr lang="en-US" sz="2400" dirty="0" err="1" smtClean="0">
                <a:sym typeface="Wingdings" panose="05000000000000000000" pitchFamily="2" charset="2"/>
              </a:rPr>
              <a:t>OpenSource</a:t>
            </a:r>
            <a:r>
              <a:rPr lang="ru-RU" sz="2400" dirty="0" smtClean="0">
                <a:sym typeface="Wingdings" panose="05000000000000000000" pitchFamily="2" charset="2"/>
              </a:rPr>
              <a:t> работает не хуже </a:t>
            </a:r>
            <a:r>
              <a:rPr lang="ru-RU" sz="2400" dirty="0" err="1" smtClean="0">
                <a:sym typeface="Wingdings" panose="05000000000000000000" pitchFamily="2" charset="2"/>
              </a:rPr>
              <a:t>проприетарных</a:t>
            </a:r>
            <a:r>
              <a:rPr lang="ru-RU" sz="2400" dirty="0" smtClean="0">
                <a:sym typeface="Wingdings" panose="05000000000000000000" pitchFamily="2" charset="2"/>
              </a:rPr>
              <a:t> решений. </a:t>
            </a:r>
          </a:p>
          <a:p>
            <a:r>
              <a:rPr lang="ru-RU" sz="2400" dirty="0" smtClean="0">
                <a:sym typeface="Wingdings" panose="05000000000000000000" pitchFamily="2" charset="2"/>
              </a:rPr>
              <a:t>Продукт не особо сложный. Для ознакомления с платформой </a:t>
            </a:r>
            <a:r>
              <a:rPr lang="en-US" sz="2400" dirty="0" smtClean="0">
                <a:sym typeface="Wingdings" panose="05000000000000000000" pitchFamily="2" charset="2"/>
              </a:rPr>
              <a:t>ServiceMix </a:t>
            </a:r>
            <a:r>
              <a:rPr lang="ru-RU" sz="2400" dirty="0" smtClean="0">
                <a:sym typeface="Wingdings" panose="05000000000000000000" pitchFamily="2" charset="2"/>
              </a:rPr>
              <a:t>достаточно: </a:t>
            </a:r>
            <a:r>
              <a:rPr lang="ru-RU" sz="2400" dirty="0" smtClean="0">
                <a:sym typeface="Wingdings" panose="05000000000000000000" pitchFamily="2" charset="2"/>
              </a:rPr>
              <a:t>скачать и развернуть платформу </a:t>
            </a:r>
            <a:r>
              <a:rPr lang="ru-RU" sz="2400" dirty="0" smtClean="0">
                <a:sym typeface="Wingdings" panose="05000000000000000000" pitchFamily="2" charset="2"/>
              </a:rPr>
              <a:t>и </a:t>
            </a:r>
            <a:r>
              <a:rPr lang="en-US" sz="2400" dirty="0" smtClean="0">
                <a:sym typeface="Wingdings" panose="05000000000000000000" pitchFamily="2" charset="2"/>
              </a:rPr>
              <a:t>JDK </a:t>
            </a:r>
            <a:r>
              <a:rPr lang="ru-RU" sz="2400" dirty="0" smtClean="0">
                <a:sym typeface="Wingdings" panose="05000000000000000000" pitchFamily="2" charset="2"/>
              </a:rPr>
              <a:t>(</a:t>
            </a:r>
            <a:r>
              <a:rPr lang="en-US" sz="2400" dirty="0" smtClean="0">
                <a:sym typeface="Wingdings" panose="05000000000000000000" pitchFamily="2" charset="2"/>
              </a:rPr>
              <a:t>~</a:t>
            </a:r>
            <a:r>
              <a:rPr lang="ru-RU" sz="2400" dirty="0" smtClean="0">
                <a:sym typeface="Wingdings" panose="05000000000000000000" pitchFamily="2" charset="2"/>
              </a:rPr>
              <a:t>20-30 мин),  </a:t>
            </a:r>
            <a:r>
              <a:rPr lang="ru-RU" sz="2400" dirty="0" smtClean="0">
                <a:sym typeface="Wingdings" panose="05000000000000000000" pitchFamily="2" charset="2"/>
              </a:rPr>
              <a:t>открыть на </a:t>
            </a:r>
            <a:r>
              <a:rPr lang="ru-RU" sz="2400" dirty="0" smtClean="0">
                <a:sym typeface="Wingdings" panose="05000000000000000000" pitchFamily="2" charset="2"/>
              </a:rPr>
              <a:t>сайте </a:t>
            </a:r>
            <a:r>
              <a:rPr lang="en-US" sz="2400" dirty="0" smtClean="0">
                <a:sym typeface="Wingdings" panose="05000000000000000000" pitchFamily="2" charset="2"/>
              </a:rPr>
              <a:t>servicemix.apache.org  </a:t>
            </a:r>
            <a:r>
              <a:rPr lang="en-US" sz="2400" dirty="0" smtClean="0">
                <a:hlinkClick r:id="rId3"/>
              </a:rPr>
              <a:t>Quickstart Guide</a:t>
            </a:r>
            <a:r>
              <a:rPr lang="ru-RU" sz="2400" dirty="0"/>
              <a:t> </a:t>
            </a:r>
            <a:r>
              <a:rPr lang="ru-RU" sz="2400" dirty="0" smtClean="0"/>
              <a:t>и </a:t>
            </a:r>
            <a:r>
              <a:rPr lang="ru-RU" sz="2400" dirty="0" smtClean="0"/>
              <a:t>сделать </a:t>
            </a:r>
            <a:r>
              <a:rPr lang="ru-RU" sz="2400" dirty="0" smtClean="0"/>
              <a:t>простой ознакомительный тестовый пример за 20 минут.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r>
              <a:rPr lang="ru-RU" sz="2400" dirty="0" smtClean="0">
                <a:sym typeface="Wingdings" panose="05000000000000000000" pitchFamily="2" charset="2"/>
              </a:rPr>
              <a:t>Платформа обладает высокой производительностью.</a:t>
            </a:r>
            <a:endParaRPr lang="en-US" sz="2400" dirty="0" smtClean="0">
              <a:sym typeface="Wingdings" panose="05000000000000000000" pitchFamily="2" charset="2"/>
            </a:endParaRPr>
          </a:p>
          <a:p>
            <a:r>
              <a:rPr lang="ru-RU" sz="2400" dirty="0" smtClean="0">
                <a:sym typeface="Wingdings" panose="05000000000000000000" pitchFamily="2" charset="2"/>
              </a:rPr>
              <a:t>Очень много приходится изучать документации самостоятельно,  на английском </a:t>
            </a:r>
            <a:r>
              <a:rPr lang="ru-RU" sz="2400" dirty="0" smtClean="0">
                <a:sym typeface="Wingdings" panose="05000000000000000000" pitchFamily="2" charset="2"/>
              </a:rPr>
              <a:t>языке</a:t>
            </a:r>
          </a:p>
          <a:p>
            <a:endParaRPr lang="ru-RU" sz="2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ru-RU" sz="2400" dirty="0"/>
              <a:t>2</a:t>
            </a:r>
            <a:r>
              <a:rPr lang="ru-RU" sz="2400" dirty="0" smtClean="0"/>
              <a:t>. </a:t>
            </a:r>
            <a:r>
              <a:rPr lang="ru-RU" sz="2400" b="1" dirty="0" smtClean="0"/>
              <a:t>Риски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Несомненно, есть риск возникновения нештатных ситуаций при эксплуатации платформы и не всегда есть 100% вероятность найти решение в кратчайшие сроки</a:t>
            </a:r>
          </a:p>
          <a:p>
            <a:pPr marL="514350" indent="-514350">
              <a:buAutoNum type="arabicPeriod"/>
            </a:pPr>
            <a:endParaRPr lang="ru-RU" sz="2400" dirty="0" smtClean="0"/>
          </a:p>
          <a:p>
            <a:pPr marL="514350" indent="-514350">
              <a:buAutoNum type="arabicPeriod"/>
            </a:pPr>
            <a:endParaRPr lang="ru-RU" sz="2400" dirty="0" smtClean="0"/>
          </a:p>
          <a:p>
            <a:pPr marL="514350" indent="-514350">
              <a:buAutoNum type="arabicPeriod"/>
            </a:pPr>
            <a:endParaRPr lang="ru-RU" sz="2400" dirty="0" smtClean="0"/>
          </a:p>
          <a:p>
            <a:pPr marL="514350" indent="-514350">
              <a:buAutoNum type="arabicPeriod"/>
            </a:pPr>
            <a:endParaRPr lang="ru-RU" sz="2400" dirty="0" smtClean="0"/>
          </a:p>
          <a:p>
            <a:pPr marL="514350" indent="-514350"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9619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Рекомендации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554461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ym typeface="Wingdings" panose="05000000000000000000" pitchFamily="2" charset="2"/>
              </a:rPr>
              <a:t>В компании должны быть квалифицированные специалисты, кто сможет поддерживать и развивать систему и готовые постоянно повышать свою квалификацию. Специалисты должны активно участвовать в сообществе разработчиков</a:t>
            </a:r>
            <a:r>
              <a:rPr lang="ru-RU" sz="2400" dirty="0" smtClean="0">
                <a:sym typeface="Wingdings" panose="05000000000000000000" pitchFamily="2" charset="2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 smtClean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Желательно, хотя бы на первое время, найти компанию – интегратора, готовую оказать:</a:t>
            </a:r>
          </a:p>
          <a:p>
            <a:pPr lvl="1"/>
            <a:r>
              <a:rPr lang="ru-RU" sz="2000" dirty="0" smtClean="0"/>
              <a:t>Помощь в обучении;</a:t>
            </a:r>
          </a:p>
          <a:p>
            <a:pPr lvl="1"/>
            <a:r>
              <a:rPr lang="ru-RU" sz="2000" dirty="0" smtClean="0"/>
              <a:t>Помощь реализации первых проектов;</a:t>
            </a:r>
            <a:endParaRPr lang="ru-RU" sz="2000" dirty="0"/>
          </a:p>
          <a:p>
            <a:pPr lvl="1"/>
            <a:r>
              <a:rPr lang="ru-RU" sz="2000" dirty="0" smtClean="0"/>
              <a:t>Поддержку </a:t>
            </a:r>
            <a:r>
              <a:rPr lang="ru-RU" sz="2000" dirty="0" smtClean="0"/>
              <a:t>платформы</a:t>
            </a:r>
            <a:r>
              <a:rPr lang="ru-RU" sz="2000" dirty="0" smtClean="0"/>
              <a:t>.</a:t>
            </a:r>
          </a:p>
          <a:p>
            <a:pPr lvl="1"/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При внедрении первыми рекомендуется запускать наименее критичные сервисы  и переходить к более критичным и сложным по мере приобретения опыта</a:t>
            </a:r>
            <a:endParaRPr lang="en-US" sz="2400" dirty="0"/>
          </a:p>
          <a:p>
            <a:endParaRPr lang="ru-RU" sz="2400" dirty="0"/>
          </a:p>
          <a:p>
            <a:endParaRPr lang="ru-RU" sz="2400" dirty="0" smtClean="0">
              <a:sym typeface="Wingdings" panose="05000000000000000000" pitchFamily="2" charset="2"/>
            </a:endParaRPr>
          </a:p>
          <a:p>
            <a:pPr marL="514350" indent="-514350">
              <a:buAutoNum type="arabicPeriod"/>
            </a:pPr>
            <a:endParaRPr lang="ru-RU" sz="2400" dirty="0" smtClean="0"/>
          </a:p>
          <a:p>
            <a:pPr marL="514350" indent="-514350">
              <a:buAutoNum type="arabicPeriod"/>
            </a:pPr>
            <a:endParaRPr lang="ru-RU" sz="2400" dirty="0" smtClean="0"/>
          </a:p>
          <a:p>
            <a:pPr marL="514350" indent="-514350">
              <a:buAutoNum type="arabicPeriod"/>
            </a:pPr>
            <a:endParaRPr lang="ru-RU" sz="2400" dirty="0" smtClean="0"/>
          </a:p>
          <a:p>
            <a:pPr marL="514350" indent="-514350">
              <a:buAutoNum type="arabicPeriod"/>
            </a:pPr>
            <a:endParaRPr lang="ru-RU" sz="2400" dirty="0" smtClean="0"/>
          </a:p>
          <a:p>
            <a:pPr marL="514350" indent="-514350">
              <a:buAutoNum type="arabicPeriod"/>
            </a:pPr>
            <a:endParaRPr lang="ru-RU" sz="2400" dirty="0" smtClean="0"/>
          </a:p>
          <a:p>
            <a:pPr marL="514350" indent="-514350">
              <a:buAutoNum type="arabicPeriod"/>
            </a:pPr>
            <a:endParaRPr lang="ru-RU" sz="2400" dirty="0" smtClean="0"/>
          </a:p>
          <a:p>
            <a:pPr marL="514350" indent="-514350"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4876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7429</TotalTime>
  <Words>1112</Words>
  <Application>Microsoft Office PowerPoint</Application>
  <PresentationFormat>Экран (4:3)</PresentationFormat>
  <Paragraphs>220</Paragraphs>
  <Slides>14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Apache ServiceMix:  опыт внедрения и эксплуатации</vt:lpstr>
      <vt:lpstr>Предпосылки выбора OpenSource решения</vt:lpstr>
      <vt:lpstr>Критерии выбора</vt:lpstr>
      <vt:lpstr>Краткий обзор вариантов</vt:lpstr>
      <vt:lpstr>Выбранное решение</vt:lpstr>
      <vt:lpstr>Состав платформы</vt:lpstr>
      <vt:lpstr>Подходы и  этапы внедрения</vt:lpstr>
      <vt:lpstr>Выводы</vt:lpstr>
      <vt:lpstr>Рекомендации</vt:lpstr>
      <vt:lpstr>Презентация PowerPoint</vt:lpstr>
      <vt:lpstr>Приложение 1. Общая архитектура</vt:lpstr>
      <vt:lpstr>Приложение 2. Кластеризация </vt:lpstr>
      <vt:lpstr>Приложение 3. Компоненты интеграции (примеры)</vt:lpstr>
      <vt:lpstr>Приложение 4.Общие принципы маршрутизации</vt:lpstr>
    </vt:vector>
  </TitlesOfParts>
  <Company>СКБ Банк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внедрения OpenSource решения – интеграционной платформы на базе Apache Service Mix</dc:title>
  <dc:creator>Савиных Андрей Сергеевич</dc:creator>
  <cp:lastModifiedBy>savinykh</cp:lastModifiedBy>
  <cp:revision>121</cp:revision>
  <dcterms:created xsi:type="dcterms:W3CDTF">2016-02-17T13:37:36Z</dcterms:created>
  <dcterms:modified xsi:type="dcterms:W3CDTF">2016-04-03T10:17:52Z</dcterms:modified>
</cp:coreProperties>
</file>